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9"/>
  </p:handoutMasterIdLst>
  <p:sldIdLst>
    <p:sldId id="831" r:id="rId2"/>
    <p:sldId id="2841" r:id="rId3"/>
    <p:sldId id="2846" r:id="rId4"/>
    <p:sldId id="2843" r:id="rId5"/>
    <p:sldId id="2847" r:id="rId6"/>
    <p:sldId id="2848" r:id="rId7"/>
  </p:sldIdLst>
  <p:sldSz cx="9144000" cy="5143500" type="screen16x9"/>
  <p:notesSz cx="9777413" cy="6646863"/>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5026" autoAdjust="0"/>
  </p:normalViewPr>
  <p:slideViewPr>
    <p:cSldViewPr snapToGrid="0">
      <p:cViewPr varScale="1">
        <p:scale>
          <a:sx n="87" d="100"/>
          <a:sy n="87" d="100"/>
        </p:scale>
        <p:origin x="504" y="60"/>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notesTextViewPr>
    <p:cViewPr>
      <p:scale>
        <a:sx n="3" d="2"/>
        <a:sy n="3" d="2"/>
      </p:scale>
      <p:origin x="0" y="0"/>
    </p:cViewPr>
  </p:notesTextViewPr>
  <p:sorterViewPr>
    <p:cViewPr>
      <p:scale>
        <a:sx n="201" d="100"/>
        <a:sy n="201" d="100"/>
      </p:scale>
      <p:origin x="0" y="1808"/>
    </p:cViewPr>
  </p:sorterViewPr>
  <p:notesViewPr>
    <p:cSldViewPr snapToGrid="0" snapToObjects="1">
      <p:cViewPr varScale="1">
        <p:scale>
          <a:sx n="65" d="100"/>
          <a:sy n="65" d="100"/>
        </p:scale>
        <p:origin x="1860" y="52"/>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13282336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800" dirty="0">
                <a:latin typeface="Times New Roman" panose="02020603050405020304" pitchFamily="18" charset="0"/>
                <a:cs typeface="Times New Roman" panose="02020603050405020304" pitchFamily="18" charset="0"/>
              </a:rPr>
              <a:t>As the complexity of your scripts increases, you will most likely find that certain pieces of code are repeated in several different places. In this case, it makes sense to package this segment of code as a separate code that you can call with a single command. In this way you reduce maintenance effort: if you change this block of code, you now need change it in one place only.  This separate code that you can call with a single command is Function.</a:t>
            </a:r>
          </a:p>
        </p:txBody>
      </p:sp>
      <p:sp>
        <p:nvSpPr>
          <p:cNvPr id="4" name="灯片编号占位符 3"/>
          <p:cNvSpPr>
            <a:spLocks noGrp="1"/>
          </p:cNvSpPr>
          <p:nvPr>
            <p:ph type="sldNum" sz="quarter" idx="5"/>
          </p:nvPr>
        </p:nvSpPr>
        <p:spPr/>
        <p:txBody>
          <a:bodyPr/>
          <a:lstStyle/>
          <a:p>
            <a:fld id="{36E82501-53DA-4152-84B0-51135B15EEA8}" type="slidenum">
              <a:rPr lang="en-US" smtClean="0"/>
              <a:t>2</a:t>
            </a:fld>
            <a:endParaRPr lang="en-US"/>
          </a:p>
        </p:txBody>
      </p:sp>
    </p:spTree>
    <p:extLst>
      <p:ext uri="{BB962C8B-B14F-4D97-AF65-F5344CB8AC3E}">
        <p14:creationId xmlns:p14="http://schemas.microsoft.com/office/powerpoint/2010/main" val="301760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28"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lnSpc>
                <a:spcPct val="100000"/>
              </a:lnSpc>
            </a:pPr>
            <a:r>
              <a:rPr lang="en-US" altLang="zh-CN" dirty="0"/>
              <a:t>MATLAB </a:t>
            </a:r>
            <a:r>
              <a:rPr lang="zh-CN" altLang="en-US" dirty="0"/>
              <a:t>基础实验手册</a:t>
            </a:r>
            <a:endParaRPr lang="en-US" altLang="zh-CN" dirty="0">
              <a:latin typeface="+mn-lt"/>
              <a:ea typeface="+mn-ea"/>
              <a:cs typeface="+mn-ea"/>
              <a:sym typeface="+mn-lt"/>
            </a:endParaRP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smtClean="0">
                <a:cs typeface="+mn-ea"/>
                <a:sym typeface="+mn-lt"/>
              </a:rPr>
              <a:t>leo.chen@ieee.org</a:t>
            </a:r>
            <a:endParaRPr lang="en-US" sz="2400" dirty="0">
              <a:cs typeface="+mn-ea"/>
              <a:sym typeface="+mn-lt"/>
            </a:endParaRP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smtClean="0">
                <a:solidFill>
                  <a:srgbClr val="C00000"/>
                </a:solidFill>
                <a:latin typeface="+mn-lt"/>
                <a:ea typeface="+mn-ea"/>
                <a:cs typeface="+mn-ea"/>
                <a:sym typeface="+mn-lt"/>
              </a:rPr>
              <a:t>第六章</a:t>
            </a:r>
            <a:r>
              <a:rPr lang="en-US" altLang="zh-CN" dirty="0" smtClean="0">
                <a:solidFill>
                  <a:srgbClr val="C00000"/>
                </a:solidFill>
                <a:latin typeface="+mn-lt"/>
                <a:ea typeface="+mn-ea"/>
                <a:cs typeface="+mn-ea"/>
                <a:sym typeface="+mn-lt"/>
              </a:rPr>
              <a:t>   </a:t>
            </a:r>
            <a:r>
              <a:rPr lang="zh-CN" altLang="en-US" b="0" dirty="0" smtClean="0"/>
              <a:t>脚本</a:t>
            </a:r>
            <a:r>
              <a:rPr lang="zh-CN" altLang="en-US" b="0" dirty="0"/>
              <a:t>与函数</a:t>
            </a: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为什么需要函数</a:t>
            </a:r>
            <a:endParaRPr lang="en-GB" dirty="0">
              <a:latin typeface="+mn-lt"/>
              <a:ea typeface="+mn-ea"/>
              <a:cs typeface="+mn-ea"/>
              <a:sym typeface="+mn-lt"/>
            </a:endParaRPr>
          </a:p>
        </p:txBody>
      </p:sp>
      <p:sp>
        <p:nvSpPr>
          <p:cNvPr id="3" name="矩形: 一个圆顶角，剪去另一个顶角 2">
            <a:extLst>
              <a:ext uri="{FF2B5EF4-FFF2-40B4-BE49-F238E27FC236}">
                <a16:creationId xmlns="" xmlns:a16="http://schemas.microsoft.com/office/drawing/2014/main" id="{4CBAB8B4-BBE3-E761-5D8A-E72939710968}"/>
              </a:ext>
            </a:extLst>
          </p:cNvPr>
          <p:cNvSpPr/>
          <p:nvPr/>
        </p:nvSpPr>
        <p:spPr>
          <a:xfrm>
            <a:off x="3516340" y="1590909"/>
            <a:ext cx="1315845" cy="2639120"/>
          </a:xfrm>
          <a:prstGeom prst="snip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接连接符 8">
            <a:extLst>
              <a:ext uri="{FF2B5EF4-FFF2-40B4-BE49-F238E27FC236}">
                <a16:creationId xmlns="" xmlns:a16="http://schemas.microsoft.com/office/drawing/2014/main" id="{A736AC0C-6D03-31BB-08B7-91AEA6BC82E4}"/>
              </a:ext>
            </a:extLst>
          </p:cNvPr>
          <p:cNvCxnSpPr/>
          <p:nvPr/>
        </p:nvCxnSpPr>
        <p:spPr>
          <a:xfrm>
            <a:off x="3672458" y="1932878"/>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544DBB9E-E23D-BB42-FD23-03BEC5B456AC}"/>
              </a:ext>
            </a:extLst>
          </p:cNvPr>
          <p:cNvCxnSpPr/>
          <p:nvPr/>
        </p:nvCxnSpPr>
        <p:spPr>
          <a:xfrm>
            <a:off x="3672458" y="210758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D8F45524-16D0-2BAC-A443-1631F054A341}"/>
              </a:ext>
            </a:extLst>
          </p:cNvPr>
          <p:cNvCxnSpPr/>
          <p:nvPr/>
        </p:nvCxnSpPr>
        <p:spPr>
          <a:xfrm>
            <a:off x="3672458" y="2352908"/>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7CE40653-D7E0-E180-4C39-15C91DCB7073}"/>
              </a:ext>
            </a:extLst>
          </p:cNvPr>
          <p:cNvCxnSpPr/>
          <p:nvPr/>
        </p:nvCxnSpPr>
        <p:spPr>
          <a:xfrm>
            <a:off x="3672458" y="256059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925C15B6-C56B-6301-2DD1-E02B31B8EC14}"/>
              </a:ext>
            </a:extLst>
          </p:cNvPr>
          <p:cNvCxnSpPr/>
          <p:nvPr/>
        </p:nvCxnSpPr>
        <p:spPr>
          <a:xfrm>
            <a:off x="3672458" y="2761786"/>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EC34849C-8181-EB30-D8C2-1CA2136336D2}"/>
              </a:ext>
            </a:extLst>
          </p:cNvPr>
          <p:cNvCxnSpPr/>
          <p:nvPr/>
        </p:nvCxnSpPr>
        <p:spPr>
          <a:xfrm>
            <a:off x="3672458" y="296250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7F762B6B-5BD7-3CF9-917B-7744B226768E}"/>
              </a:ext>
            </a:extLst>
          </p:cNvPr>
          <p:cNvCxnSpPr/>
          <p:nvPr/>
        </p:nvCxnSpPr>
        <p:spPr>
          <a:xfrm>
            <a:off x="3672458" y="314092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A45160C1-90D4-F896-5CD6-8308CCB39673}"/>
              </a:ext>
            </a:extLst>
          </p:cNvPr>
          <p:cNvCxnSpPr/>
          <p:nvPr/>
        </p:nvCxnSpPr>
        <p:spPr>
          <a:xfrm>
            <a:off x="3672458" y="335651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F759D291-867E-A3BD-7D46-C6E95756909E}"/>
              </a:ext>
            </a:extLst>
          </p:cNvPr>
          <p:cNvCxnSpPr/>
          <p:nvPr/>
        </p:nvCxnSpPr>
        <p:spPr>
          <a:xfrm>
            <a:off x="3646440" y="354608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55F21597-D209-EECA-90E9-06986C5FE0AF}"/>
              </a:ext>
            </a:extLst>
          </p:cNvPr>
          <p:cNvCxnSpPr/>
          <p:nvPr/>
        </p:nvCxnSpPr>
        <p:spPr>
          <a:xfrm>
            <a:off x="3646440" y="372450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0B2C0C51-57AD-1CF4-2F77-E817E9059EDD}"/>
              </a:ext>
            </a:extLst>
          </p:cNvPr>
          <p:cNvCxnSpPr/>
          <p:nvPr/>
        </p:nvCxnSpPr>
        <p:spPr>
          <a:xfrm>
            <a:off x="3646440" y="394009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 xmlns:a16="http://schemas.microsoft.com/office/drawing/2014/main" id="{B260E329-F72D-335B-7985-168147CB2431}"/>
              </a:ext>
            </a:extLst>
          </p:cNvPr>
          <p:cNvSpPr txBox="1"/>
          <p:nvPr/>
        </p:nvSpPr>
        <p:spPr>
          <a:xfrm>
            <a:off x="3575814" y="1167161"/>
            <a:ext cx="968983" cy="400110"/>
          </a:xfrm>
          <a:prstGeom prst="rect">
            <a:avLst/>
          </a:prstGeom>
          <a:noFill/>
        </p:spPr>
        <p:txBody>
          <a:bodyPr wrap="none" rtlCol="0">
            <a:spAutoFit/>
          </a:bodyPr>
          <a:lstStyle/>
          <a:p>
            <a:r>
              <a:rPr lang="en-US" altLang="zh-CN" sz="2000" dirty="0">
                <a:solidFill>
                  <a:schemeClr val="tx2"/>
                </a:solidFill>
              </a:rPr>
              <a:t>Script 1</a:t>
            </a:r>
            <a:endParaRPr lang="en-US" sz="2000" dirty="0">
              <a:solidFill>
                <a:schemeClr val="tx2"/>
              </a:solidFill>
            </a:endParaRPr>
          </a:p>
        </p:txBody>
      </p:sp>
      <p:sp>
        <p:nvSpPr>
          <p:cNvPr id="34" name="矩形: 圆角 33">
            <a:extLst>
              <a:ext uri="{FF2B5EF4-FFF2-40B4-BE49-F238E27FC236}">
                <a16:creationId xmlns="" xmlns:a16="http://schemas.microsoft.com/office/drawing/2014/main" id="{5BD283E1-6B3E-51AB-8EB8-1BFDEB634AA7}"/>
              </a:ext>
            </a:extLst>
          </p:cNvPr>
          <p:cNvSpPr/>
          <p:nvPr/>
        </p:nvSpPr>
        <p:spPr>
          <a:xfrm>
            <a:off x="3575815" y="2849552"/>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一个圆顶角，剪去另一个顶角 34">
            <a:extLst>
              <a:ext uri="{FF2B5EF4-FFF2-40B4-BE49-F238E27FC236}">
                <a16:creationId xmlns="" xmlns:a16="http://schemas.microsoft.com/office/drawing/2014/main" id="{C425F613-B6FC-EDF0-758D-81F407A00366}"/>
              </a:ext>
            </a:extLst>
          </p:cNvPr>
          <p:cNvSpPr/>
          <p:nvPr/>
        </p:nvSpPr>
        <p:spPr>
          <a:xfrm>
            <a:off x="7125600" y="1587192"/>
            <a:ext cx="1315845" cy="2639120"/>
          </a:xfrm>
          <a:prstGeom prst="snip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直接连接符 35">
            <a:extLst>
              <a:ext uri="{FF2B5EF4-FFF2-40B4-BE49-F238E27FC236}">
                <a16:creationId xmlns="" xmlns:a16="http://schemas.microsoft.com/office/drawing/2014/main" id="{FDC748CC-A39B-087C-AFAA-4D95E909C13B}"/>
              </a:ext>
            </a:extLst>
          </p:cNvPr>
          <p:cNvCxnSpPr/>
          <p:nvPr/>
        </p:nvCxnSpPr>
        <p:spPr>
          <a:xfrm>
            <a:off x="7281718" y="1929161"/>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 xmlns:a16="http://schemas.microsoft.com/office/drawing/2014/main" id="{3E8AF649-B73A-5250-74E7-C31066F82F09}"/>
              </a:ext>
            </a:extLst>
          </p:cNvPr>
          <p:cNvCxnSpPr/>
          <p:nvPr/>
        </p:nvCxnSpPr>
        <p:spPr>
          <a:xfrm>
            <a:off x="7281718" y="2103863"/>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65F2DECE-8C50-244C-8ECD-F28F3880568F}"/>
              </a:ext>
            </a:extLst>
          </p:cNvPr>
          <p:cNvCxnSpPr/>
          <p:nvPr/>
        </p:nvCxnSpPr>
        <p:spPr>
          <a:xfrm>
            <a:off x="7281718" y="2349191"/>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7E6F4DAC-C97F-0D07-8240-A68749602A05}"/>
              </a:ext>
            </a:extLst>
          </p:cNvPr>
          <p:cNvCxnSpPr/>
          <p:nvPr/>
        </p:nvCxnSpPr>
        <p:spPr>
          <a:xfrm>
            <a:off x="7281718" y="255688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EC51E0A1-FD98-DB30-2E04-BAD706987A8A}"/>
              </a:ext>
            </a:extLst>
          </p:cNvPr>
          <p:cNvCxnSpPr/>
          <p:nvPr/>
        </p:nvCxnSpPr>
        <p:spPr>
          <a:xfrm>
            <a:off x="7281718" y="275806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1FE17393-5DF4-BCBD-0D89-8C156F9D37F8}"/>
              </a:ext>
            </a:extLst>
          </p:cNvPr>
          <p:cNvCxnSpPr/>
          <p:nvPr/>
        </p:nvCxnSpPr>
        <p:spPr>
          <a:xfrm>
            <a:off x="7281718" y="295879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 xmlns:a16="http://schemas.microsoft.com/office/drawing/2014/main" id="{929EAAFD-E983-B0F9-E309-B9D9A35E8607}"/>
              </a:ext>
            </a:extLst>
          </p:cNvPr>
          <p:cNvCxnSpPr/>
          <p:nvPr/>
        </p:nvCxnSpPr>
        <p:spPr>
          <a:xfrm>
            <a:off x="7281718" y="313721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FE197C42-E84E-B2B6-65C2-FB5A6B61077A}"/>
              </a:ext>
            </a:extLst>
          </p:cNvPr>
          <p:cNvCxnSpPr/>
          <p:nvPr/>
        </p:nvCxnSpPr>
        <p:spPr>
          <a:xfrm>
            <a:off x="7281718" y="335280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 xmlns:a16="http://schemas.microsoft.com/office/drawing/2014/main" id="{CF994805-34F6-E380-4958-B552701410C5}"/>
              </a:ext>
            </a:extLst>
          </p:cNvPr>
          <p:cNvCxnSpPr/>
          <p:nvPr/>
        </p:nvCxnSpPr>
        <p:spPr>
          <a:xfrm>
            <a:off x="7255700" y="354236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 xmlns:a16="http://schemas.microsoft.com/office/drawing/2014/main" id="{446138AE-2124-CCE9-7965-CC69AC4FA752}"/>
              </a:ext>
            </a:extLst>
          </p:cNvPr>
          <p:cNvCxnSpPr/>
          <p:nvPr/>
        </p:nvCxnSpPr>
        <p:spPr>
          <a:xfrm>
            <a:off x="7255700" y="372078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 xmlns:a16="http://schemas.microsoft.com/office/drawing/2014/main" id="{A79D985B-7AD8-7F9A-710D-82679624CA8D}"/>
              </a:ext>
            </a:extLst>
          </p:cNvPr>
          <p:cNvCxnSpPr/>
          <p:nvPr/>
        </p:nvCxnSpPr>
        <p:spPr>
          <a:xfrm>
            <a:off x="7255700" y="393637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 xmlns:a16="http://schemas.microsoft.com/office/drawing/2014/main" id="{0AB31E6C-8EA3-ECEF-AB82-CB066BA1A59A}"/>
              </a:ext>
            </a:extLst>
          </p:cNvPr>
          <p:cNvSpPr txBox="1"/>
          <p:nvPr/>
        </p:nvSpPr>
        <p:spPr>
          <a:xfrm>
            <a:off x="7185074" y="1163444"/>
            <a:ext cx="968983" cy="400110"/>
          </a:xfrm>
          <a:prstGeom prst="rect">
            <a:avLst/>
          </a:prstGeom>
          <a:noFill/>
        </p:spPr>
        <p:txBody>
          <a:bodyPr wrap="none" rtlCol="0">
            <a:spAutoFit/>
          </a:bodyPr>
          <a:lstStyle/>
          <a:p>
            <a:r>
              <a:rPr lang="en-US" altLang="zh-CN" sz="2000" dirty="0">
                <a:solidFill>
                  <a:schemeClr val="tx2"/>
                </a:solidFill>
              </a:rPr>
              <a:t>Script 2</a:t>
            </a:r>
            <a:endParaRPr lang="en-US" sz="2000" dirty="0">
              <a:solidFill>
                <a:schemeClr val="tx2"/>
              </a:solidFill>
            </a:endParaRPr>
          </a:p>
        </p:txBody>
      </p:sp>
      <p:sp>
        <p:nvSpPr>
          <p:cNvPr id="48" name="矩形: 圆角 47">
            <a:extLst>
              <a:ext uri="{FF2B5EF4-FFF2-40B4-BE49-F238E27FC236}">
                <a16:creationId xmlns="" xmlns:a16="http://schemas.microsoft.com/office/drawing/2014/main" id="{C10A0844-EFAD-9EEA-97CB-8304ACDB651D}"/>
              </a:ext>
            </a:extLst>
          </p:cNvPr>
          <p:cNvSpPr/>
          <p:nvPr/>
        </p:nvSpPr>
        <p:spPr>
          <a:xfrm>
            <a:off x="7185075" y="2845835"/>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直接连接符 48">
            <a:extLst>
              <a:ext uri="{FF2B5EF4-FFF2-40B4-BE49-F238E27FC236}">
                <a16:creationId xmlns="" xmlns:a16="http://schemas.microsoft.com/office/drawing/2014/main" id="{1B83AB1E-6A27-6413-2403-471810D5BFB4}"/>
              </a:ext>
            </a:extLst>
          </p:cNvPr>
          <p:cNvCxnSpPr/>
          <p:nvPr/>
        </p:nvCxnSpPr>
        <p:spPr>
          <a:xfrm>
            <a:off x="5441769" y="302198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6E886005-C675-11DB-AC15-CA37B0F10116}"/>
              </a:ext>
            </a:extLst>
          </p:cNvPr>
          <p:cNvCxnSpPr/>
          <p:nvPr/>
        </p:nvCxnSpPr>
        <p:spPr>
          <a:xfrm>
            <a:off x="5441769" y="320040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 xmlns:a16="http://schemas.microsoft.com/office/drawing/2014/main" id="{4A27D58C-3C15-8B68-7A79-4B71BDC2C11D}"/>
              </a:ext>
            </a:extLst>
          </p:cNvPr>
          <p:cNvCxnSpPr/>
          <p:nvPr/>
        </p:nvCxnSpPr>
        <p:spPr>
          <a:xfrm>
            <a:off x="5441769" y="341599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981EE39A-DB92-FA99-863E-96E534DE30DE}"/>
              </a:ext>
            </a:extLst>
          </p:cNvPr>
          <p:cNvCxnSpPr/>
          <p:nvPr/>
        </p:nvCxnSpPr>
        <p:spPr>
          <a:xfrm>
            <a:off x="5415751" y="360555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 xmlns:a16="http://schemas.microsoft.com/office/drawing/2014/main" id="{DE3E5116-E1EF-CA3F-C233-09E4BE005FDE}"/>
              </a:ext>
            </a:extLst>
          </p:cNvPr>
          <p:cNvCxnSpPr/>
          <p:nvPr/>
        </p:nvCxnSpPr>
        <p:spPr>
          <a:xfrm>
            <a:off x="5415751" y="378397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 xmlns:a16="http://schemas.microsoft.com/office/drawing/2014/main" id="{FDC88C2F-4FEC-16CB-E2BA-CE1AF6ED3E52}"/>
              </a:ext>
            </a:extLst>
          </p:cNvPr>
          <p:cNvSpPr/>
          <p:nvPr/>
        </p:nvSpPr>
        <p:spPr>
          <a:xfrm>
            <a:off x="5345126" y="2909027"/>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直接箭头连接符 55">
            <a:extLst>
              <a:ext uri="{FF2B5EF4-FFF2-40B4-BE49-F238E27FC236}">
                <a16:creationId xmlns="" xmlns:a16="http://schemas.microsoft.com/office/drawing/2014/main" id="{E435C0EA-8188-D99C-7EB8-F9C9EA1595BC}"/>
              </a:ext>
            </a:extLst>
          </p:cNvPr>
          <p:cNvCxnSpPr>
            <a:cxnSpLocks/>
            <a:stCxn id="34" idx="3"/>
          </p:cNvCxnSpPr>
          <p:nvPr/>
        </p:nvCxnSpPr>
        <p:spPr>
          <a:xfrm>
            <a:off x="4735541" y="3349288"/>
            <a:ext cx="490664"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 xmlns:a16="http://schemas.microsoft.com/office/drawing/2014/main" id="{4CB8DB86-7161-4361-3AB3-75F2B43AA4AB}"/>
              </a:ext>
            </a:extLst>
          </p:cNvPr>
          <p:cNvCxnSpPr>
            <a:cxnSpLocks/>
          </p:cNvCxnSpPr>
          <p:nvPr/>
        </p:nvCxnSpPr>
        <p:spPr>
          <a:xfrm flipH="1">
            <a:off x="6623773" y="3364156"/>
            <a:ext cx="561301"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 xmlns:a16="http://schemas.microsoft.com/office/drawing/2014/main" id="{E4E8EF86-AE8E-C809-70FB-059FBFBD1142}"/>
              </a:ext>
            </a:extLst>
          </p:cNvPr>
          <p:cNvSpPr txBox="1"/>
          <p:nvPr/>
        </p:nvSpPr>
        <p:spPr>
          <a:xfrm>
            <a:off x="5345126" y="2201068"/>
            <a:ext cx="1096775" cy="400110"/>
          </a:xfrm>
          <a:prstGeom prst="rect">
            <a:avLst/>
          </a:prstGeom>
          <a:noFill/>
        </p:spPr>
        <p:txBody>
          <a:bodyPr wrap="none" rtlCol="0">
            <a:spAutoFit/>
          </a:bodyPr>
          <a:lstStyle/>
          <a:p>
            <a:r>
              <a:rPr lang="en-US" altLang="zh-CN" sz="2000" dirty="0">
                <a:solidFill>
                  <a:srgbClr val="C00000"/>
                </a:solidFill>
              </a:rPr>
              <a:t>Function</a:t>
            </a:r>
            <a:endParaRPr lang="en-US" sz="2000" dirty="0">
              <a:solidFill>
                <a:srgbClr val="C00000"/>
              </a:solidFill>
            </a:endParaRPr>
          </a:p>
        </p:txBody>
      </p:sp>
      <p:sp>
        <p:nvSpPr>
          <p:cNvPr id="62" name="文本框 61">
            <a:extLst>
              <a:ext uri="{FF2B5EF4-FFF2-40B4-BE49-F238E27FC236}">
                <a16:creationId xmlns="" xmlns:a16="http://schemas.microsoft.com/office/drawing/2014/main" id="{865AA2BE-EDF7-83F2-F9A7-AE3C49F77C14}"/>
              </a:ext>
            </a:extLst>
          </p:cNvPr>
          <p:cNvSpPr txBox="1"/>
          <p:nvPr/>
        </p:nvSpPr>
        <p:spPr>
          <a:xfrm>
            <a:off x="304800" y="1163444"/>
            <a:ext cx="2635648" cy="2062103"/>
          </a:xfrm>
          <a:prstGeom prst="rect">
            <a:avLst/>
          </a:prstGeom>
          <a:noFill/>
        </p:spPr>
        <p:txBody>
          <a:bodyPr wrap="square" rtlCol="0">
            <a:spAutoFit/>
          </a:bodyPr>
          <a:lstStyle/>
          <a:p>
            <a:pPr fontAlgn="base"/>
            <a:r>
              <a:rPr lang="zh-CN" altLang="en-US" sz="1600" dirty="0"/>
              <a:t>提高复用性：一个函数可被多次调用</a:t>
            </a:r>
            <a:r>
              <a:rPr lang="zh-CN" altLang="en-US" sz="1600" dirty="0" smtClean="0"/>
              <a:t>。</a:t>
            </a:r>
            <a:endParaRPr lang="en-US" altLang="zh-CN" sz="1600" dirty="0" smtClean="0"/>
          </a:p>
          <a:p>
            <a:pPr fontAlgn="base"/>
            <a:endParaRPr lang="zh-CN" altLang="en-US" sz="1600" dirty="0"/>
          </a:p>
          <a:p>
            <a:pPr fontAlgn="base"/>
            <a:r>
              <a:rPr lang="zh-CN" altLang="en-US" sz="1600" dirty="0"/>
              <a:t>提高可读性：函数可独立于主程序存放</a:t>
            </a:r>
            <a:r>
              <a:rPr lang="zh-CN" altLang="en-US" sz="1600" dirty="0" smtClean="0"/>
              <a:t>。</a:t>
            </a:r>
            <a:endParaRPr lang="en-US" altLang="zh-CN" sz="1600" dirty="0" smtClean="0"/>
          </a:p>
          <a:p>
            <a:pPr fontAlgn="base"/>
            <a:endParaRPr lang="zh-CN" altLang="en-US" sz="1600" dirty="0"/>
          </a:p>
          <a:p>
            <a:pPr fontAlgn="base"/>
            <a:r>
              <a:rPr lang="zh-CN" altLang="en-US" sz="1600" dirty="0"/>
              <a:t>简化程序结构，便于管理复杂项目。</a:t>
            </a:r>
          </a:p>
        </p:txBody>
      </p:sp>
    </p:spTree>
    <p:extLst>
      <p:ext uri="{BB962C8B-B14F-4D97-AF65-F5344CB8AC3E}">
        <p14:creationId xmlns:p14="http://schemas.microsoft.com/office/powerpoint/2010/main" val="77365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A1C0824-33DA-A1E2-C1C8-19F251D3C54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72BE0215-CE9A-931B-1BEA-B660AD806AF3}"/>
              </a:ext>
            </a:extLst>
          </p:cNvPr>
          <p:cNvSpPr>
            <a:spLocks noGrp="1"/>
          </p:cNvSpPr>
          <p:nvPr>
            <p:ph type="title"/>
          </p:nvPr>
        </p:nvSpPr>
        <p:spPr/>
        <p:txBody>
          <a:bodyPr/>
          <a:lstStyle/>
          <a:p>
            <a:r>
              <a:rPr lang="en-GB" dirty="0">
                <a:latin typeface="+mn-lt"/>
                <a:ea typeface="+mn-ea"/>
                <a:cs typeface="+mn-ea"/>
                <a:sym typeface="+mn-lt"/>
              </a:rPr>
              <a:t>6. </a:t>
            </a:r>
            <a:r>
              <a:rPr lang="en-GB" dirty="0" smtClean="0">
                <a:latin typeface="+mn-lt"/>
                <a:ea typeface="+mn-ea"/>
                <a:cs typeface="+mn-ea"/>
                <a:sym typeface="+mn-lt"/>
              </a:rPr>
              <a:t>1 </a:t>
            </a:r>
            <a:r>
              <a:rPr lang="zh-CN" altLang="en-US" dirty="0" smtClean="0">
                <a:cs typeface="+mn-ea"/>
                <a:sym typeface="+mn-lt"/>
              </a:rPr>
              <a:t>实验</a:t>
            </a:r>
            <a:endParaRPr lang="en-GB" dirty="0">
              <a:latin typeface="+mn-lt"/>
              <a:ea typeface="+mn-ea"/>
              <a:cs typeface="+mn-ea"/>
              <a:sym typeface="+mn-lt"/>
            </a:endParaRPr>
          </a:p>
        </p:txBody>
      </p:sp>
      <p:sp>
        <p:nvSpPr>
          <p:cNvPr id="5" name="文本框 4">
            <a:extLst>
              <a:ext uri="{FF2B5EF4-FFF2-40B4-BE49-F238E27FC236}">
                <a16:creationId xmlns="" xmlns:mc="http://schemas.openxmlformats.org/markup-compatibility/2006" xmlns:a14="http://schemas.microsoft.com/office/drawing/2010/main" xmlns:a16="http://schemas.microsoft.com/office/drawing/2014/main" id="{7B73D637-3A11-77C1-F6E9-FE43782236A3}"/>
              </a:ext>
            </a:extLst>
          </p:cNvPr>
          <p:cNvSpPr txBox="1"/>
          <p:nvPr/>
        </p:nvSpPr>
        <p:spPr>
          <a:xfrm>
            <a:off x="527825" y="1360940"/>
            <a:ext cx="8251903" cy="1815882"/>
          </a:xfrm>
          <a:prstGeom prst="rect">
            <a:avLst/>
          </a:prstGeom>
          <a:noFill/>
        </p:spPr>
        <p:txBody>
          <a:bodyPr wrap="square" rtlCol="0">
            <a:spAutoFit/>
          </a:bodyPr>
          <a:lstStyle/>
          <a:p>
            <a:r>
              <a:rPr lang="zh-CN" altLang="en-US" sz="1600" dirty="0" smtClean="0"/>
              <a:t>内容：</a:t>
            </a:r>
            <a:endParaRPr lang="en-US" altLang="zh-CN" sz="1600" dirty="0" smtClean="0"/>
          </a:p>
          <a:p>
            <a:endParaRPr lang="zh-CN" altLang="en-US" sz="1600" dirty="0"/>
          </a:p>
          <a:p>
            <a:pPr fontAlgn="base"/>
            <a:r>
              <a:rPr lang="en-US" altLang="zh-CN" sz="1600" dirty="0" smtClean="0"/>
              <a:t>1. </a:t>
            </a:r>
            <a:r>
              <a:rPr lang="zh-CN" altLang="en-US" sz="1600" dirty="0" smtClean="0"/>
              <a:t>创建 </a:t>
            </a:r>
            <a:r>
              <a:rPr lang="en-US" altLang="zh-CN" sz="1600" dirty="0"/>
              <a:t>MATLAB </a:t>
            </a:r>
            <a:r>
              <a:rPr lang="zh-CN" altLang="en-US" sz="1600" dirty="0"/>
              <a:t>函数 </a:t>
            </a:r>
            <a:r>
              <a:rPr lang="en-US" altLang="zh-CN" sz="1600" dirty="0" err="1"/>
              <a:t>sumSquareAndCube</a:t>
            </a:r>
            <a:r>
              <a:rPr lang="zh-CN" altLang="en-US" sz="1600" dirty="0"/>
              <a:t>，输入单个参数 </a:t>
            </a:r>
            <a:r>
              <a:rPr lang="en-US" altLang="zh-CN" sz="1600" dirty="0"/>
              <a:t>x</a:t>
            </a:r>
            <a:r>
              <a:rPr lang="zh-CN" altLang="en-US" sz="1600" dirty="0"/>
              <a:t>，返回 </a:t>
            </a:r>
            <a:r>
              <a:rPr lang="en-US" altLang="zh-CN" sz="1600" dirty="0"/>
              <a:t>x² + x³</a:t>
            </a:r>
            <a:r>
              <a:rPr lang="zh-CN" altLang="en-US" sz="1600" dirty="0" smtClean="0"/>
              <a:t>。</a:t>
            </a:r>
            <a:endParaRPr lang="en-US" altLang="zh-CN" sz="1600" dirty="0" smtClean="0"/>
          </a:p>
          <a:p>
            <a:pPr fontAlgn="base"/>
            <a:endParaRPr lang="zh-CN" altLang="en-US" sz="1600" dirty="0"/>
          </a:p>
          <a:p>
            <a:pPr fontAlgn="base"/>
            <a:r>
              <a:rPr lang="en-US" altLang="zh-CN" sz="1600" dirty="0" smtClean="0"/>
              <a:t>2 </a:t>
            </a:r>
            <a:r>
              <a:rPr lang="zh-CN" altLang="en-US" sz="1600" dirty="0" smtClean="0"/>
              <a:t>测试 </a:t>
            </a:r>
            <a:r>
              <a:rPr lang="en-US" altLang="zh-CN" sz="1600" dirty="0"/>
              <a:t>x = 2</a:t>
            </a:r>
          </a:p>
          <a:p>
            <a:endParaRPr lang="en-US" altLang="zh-CN" sz="1600" dirty="0">
              <a:solidFill>
                <a:schemeClr val="tx2"/>
              </a:solidFill>
              <a:latin typeface="Times New Roman" panose="02020603050405020304" pitchFamily="18" charset="0"/>
              <a:cs typeface="Times New Roman" panose="02020603050405020304" pitchFamily="18" charset="0"/>
            </a:endParaRPr>
          </a:p>
          <a:p>
            <a:endParaRPr lang="en-US" sz="1600" dirty="0"/>
          </a:p>
        </p:txBody>
      </p:sp>
      <p:sp>
        <p:nvSpPr>
          <p:cNvPr id="6" name="文本框 5">
            <a:extLst>
              <a:ext uri="{FF2B5EF4-FFF2-40B4-BE49-F238E27FC236}">
                <a16:creationId xmlns="" xmlns:a16="http://schemas.microsoft.com/office/drawing/2014/main" id="{4109819D-28B9-D02F-4CF5-F005DBB76E5C}"/>
              </a:ext>
            </a:extLst>
          </p:cNvPr>
          <p:cNvSpPr txBox="1"/>
          <p:nvPr/>
        </p:nvSpPr>
        <p:spPr>
          <a:xfrm>
            <a:off x="527825" y="864173"/>
            <a:ext cx="2646878" cy="338554"/>
          </a:xfrm>
          <a:prstGeom prst="rect">
            <a:avLst/>
          </a:prstGeom>
          <a:noFill/>
        </p:spPr>
        <p:txBody>
          <a:bodyPr wrap="none" rtlCol="0">
            <a:spAutoFit/>
          </a:bodyPr>
          <a:lstStyle/>
          <a:p>
            <a:r>
              <a:rPr lang="zh-CN" altLang="en-US" sz="1600" dirty="0"/>
              <a:t>目标：练习用户自定义函数</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 xmlns:a16="http://schemas.microsoft.com/office/drawing/2014/main" id="{1B2A7A2D-77B5-A437-07AE-240C13CF3E9E}"/>
              </a:ext>
            </a:extLst>
          </p:cNvPr>
          <p:cNvSpPr txBox="1"/>
          <p:nvPr/>
        </p:nvSpPr>
        <p:spPr>
          <a:xfrm>
            <a:off x="544899" y="3156056"/>
            <a:ext cx="8054202" cy="830997"/>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a:t>
            </a:r>
            <a:r>
              <a:rPr lang="en-US" altLang="zh-CN" sz="1600" b="1" dirty="0" err="1">
                <a:solidFill>
                  <a:schemeClr val="tx2"/>
                </a:solidFill>
              </a:rPr>
              <a:t>sumSquareAndCube</a:t>
            </a:r>
            <a:r>
              <a:rPr lang="en-US" sz="1600" dirty="0" err="1">
                <a:solidFill>
                  <a:schemeClr val="tx2"/>
                </a:solidFill>
              </a:rPr>
              <a:t>.m</a:t>
            </a:r>
            <a:endParaRPr lang="en-US" sz="1600" dirty="0">
              <a:solidFill>
                <a:schemeClr val="tx2"/>
              </a:solidFill>
            </a:endParaRPr>
          </a:p>
          <a:p>
            <a:endParaRPr lang="en-US" sz="1600" dirty="0">
              <a:solidFill>
                <a:schemeClr val="tx2"/>
              </a:solidFill>
            </a:endParaRPr>
          </a:p>
          <a:p>
            <a:r>
              <a:rPr lang="en-US" sz="1600" dirty="0">
                <a:solidFill>
                  <a:schemeClr val="tx2"/>
                </a:solidFill>
              </a:rPr>
              <a:t>F1 = </a:t>
            </a:r>
            <a:r>
              <a:rPr lang="en-US" altLang="zh-CN" sz="1600" dirty="0" err="1">
                <a:solidFill>
                  <a:schemeClr val="tx2"/>
                </a:solidFill>
              </a:rPr>
              <a:t>sumSquareAndCube</a:t>
            </a:r>
            <a:r>
              <a:rPr lang="en-US" altLang="zh-CN" sz="1600" dirty="0">
                <a:solidFill>
                  <a:schemeClr val="tx2"/>
                </a:solidFill>
              </a:rPr>
              <a:t>(2)</a:t>
            </a:r>
            <a:endParaRPr lang="en-US" sz="1600" dirty="0">
              <a:solidFill>
                <a:schemeClr val="tx2"/>
              </a:solidFill>
            </a:endParaRPr>
          </a:p>
        </p:txBody>
      </p:sp>
    </p:spTree>
    <p:extLst>
      <p:ext uri="{BB962C8B-B14F-4D97-AF65-F5344CB8AC3E}">
        <p14:creationId xmlns:p14="http://schemas.microsoft.com/office/powerpoint/2010/main" val="19272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ea typeface="+mn-ea"/>
                <a:cs typeface="+mn-ea"/>
                <a:sym typeface="+mn-lt"/>
              </a:rPr>
              <a:t>6. 2 </a:t>
            </a:r>
            <a:r>
              <a:rPr lang="zh-CN" altLang="en-US" dirty="0" smtClean="0">
                <a:cs typeface="+mn-ea"/>
                <a:sym typeface="+mn-lt"/>
              </a:rPr>
              <a:t>实验</a:t>
            </a:r>
            <a:endParaRPr lang="en-GB" dirty="0">
              <a:latin typeface="+mn-lt"/>
              <a:ea typeface="+mn-ea"/>
              <a:cs typeface="+mn-ea"/>
              <a:sym typeface="+mn-lt"/>
            </a:endParaRPr>
          </a:p>
        </p:txBody>
      </p:sp>
      <p:sp>
        <p:nvSpPr>
          <p:cNvPr id="5" name="文本框 4">
            <a:extLst>
              <a:ext uri="{FF2B5EF4-FFF2-40B4-BE49-F238E27FC236}">
                <a16:creationId xmlns="" xmlns:a16="http://schemas.microsoft.com/office/drawing/2014/main" id="{2FF7687A-1C91-D80B-3E3D-BF7CB0FAF8A2}"/>
              </a:ext>
            </a:extLst>
          </p:cNvPr>
          <p:cNvSpPr txBox="1"/>
          <p:nvPr/>
        </p:nvSpPr>
        <p:spPr>
          <a:xfrm>
            <a:off x="527825" y="1428609"/>
            <a:ext cx="8251903" cy="3046988"/>
          </a:xfrm>
          <a:prstGeom prst="rect">
            <a:avLst/>
          </a:prstGeom>
          <a:noFill/>
        </p:spPr>
        <p:txBody>
          <a:bodyPr wrap="square" rtlCol="0">
            <a:spAutoFit/>
          </a:bodyPr>
          <a:lstStyle/>
          <a:p>
            <a:pPr fontAlgn="base"/>
            <a:r>
              <a:rPr lang="zh-CN" altLang="en-US" sz="1600" dirty="0"/>
              <a:t>内容：</a:t>
            </a:r>
          </a:p>
          <a:p>
            <a:pPr fontAlgn="base"/>
            <a:r>
              <a:rPr lang="en-US" altLang="zh-CN" sz="1600" dirty="0" smtClean="0"/>
              <a:t>1. </a:t>
            </a:r>
            <a:r>
              <a:rPr lang="zh-CN" altLang="en-US" sz="1600" dirty="0" smtClean="0"/>
              <a:t>创建 </a:t>
            </a:r>
            <a:r>
              <a:rPr lang="en-US" altLang="zh-CN" sz="1600" dirty="0"/>
              <a:t>MATLAB </a:t>
            </a:r>
            <a:r>
              <a:rPr lang="zh-CN" altLang="en-US" sz="1600" dirty="0"/>
              <a:t>函数文件，输入单个参数 </a:t>
            </a:r>
            <a:r>
              <a:rPr lang="en-US" altLang="zh-CN" sz="1600" dirty="0"/>
              <a:t>n</a:t>
            </a:r>
            <a:r>
              <a:rPr lang="zh-CN" altLang="en-US" sz="1600" dirty="0"/>
              <a:t>，返回前 </a:t>
            </a:r>
            <a:r>
              <a:rPr lang="en-US" altLang="zh-CN" sz="1600" dirty="0"/>
              <a:t>n </a:t>
            </a:r>
            <a:r>
              <a:rPr lang="zh-CN" altLang="en-US" sz="1600" dirty="0"/>
              <a:t>个“金字塔数”向量。第 </a:t>
            </a:r>
            <a:r>
              <a:rPr lang="en-US" altLang="zh-CN" sz="1600" dirty="0"/>
              <a:t>n </a:t>
            </a:r>
            <a:r>
              <a:rPr lang="zh-CN" altLang="en-US" sz="1600" dirty="0"/>
              <a:t>个金字塔数 </a:t>
            </a:r>
            <a:r>
              <a:rPr lang="en-US" altLang="zh-CN" sz="1600" dirty="0"/>
              <a:t>P(n) </a:t>
            </a:r>
            <a:r>
              <a:rPr lang="zh-CN" altLang="en-US" sz="1600" dirty="0"/>
              <a:t>表示底层为 </a:t>
            </a:r>
            <a:r>
              <a:rPr lang="en-US" altLang="zh-CN" sz="1600" dirty="0" err="1"/>
              <a:t>n×n</a:t>
            </a:r>
            <a:r>
              <a:rPr lang="en-US" altLang="zh-CN" sz="1600" dirty="0"/>
              <a:t> </a:t>
            </a:r>
            <a:r>
              <a:rPr lang="zh-CN" altLang="en-US" sz="1600" dirty="0"/>
              <a:t>方块、上一层为 </a:t>
            </a:r>
            <a:r>
              <a:rPr lang="en-US" altLang="zh-CN" sz="1600" dirty="0"/>
              <a:t>(n-1)×(n-1) </a:t>
            </a:r>
            <a:r>
              <a:rPr lang="zh-CN" altLang="en-US" sz="1600" dirty="0"/>
              <a:t>方块、直到顶层 </a:t>
            </a:r>
            <a:r>
              <a:rPr lang="en-US" altLang="zh-CN" sz="1600" dirty="0"/>
              <a:t>1×1 </a:t>
            </a:r>
            <a:r>
              <a:rPr lang="zh-CN" altLang="en-US" sz="1600" dirty="0"/>
              <a:t>方块的堆叠总块数，可按下式计算：</a:t>
            </a:r>
            <a:br>
              <a:rPr lang="zh-CN" altLang="en-US" sz="1600" dirty="0"/>
            </a:br>
            <a:endParaRPr lang="en-US" altLang="zh-CN" sz="1600" dirty="0" smtClean="0"/>
          </a:p>
          <a:p>
            <a:pPr fontAlgn="base"/>
            <a:endParaRPr lang="en-US" altLang="zh-CN" sz="1600" dirty="0"/>
          </a:p>
          <a:p>
            <a:pPr fontAlgn="base"/>
            <a:endParaRPr lang="en-US" altLang="zh-CN" sz="1600" dirty="0" smtClean="0"/>
          </a:p>
          <a:p>
            <a:pPr fontAlgn="base"/>
            <a:r>
              <a:rPr lang="en-US" altLang="zh-CN" sz="1600" dirty="0" smtClean="0"/>
              <a:t>2. </a:t>
            </a:r>
            <a:r>
              <a:rPr lang="zh-CN" altLang="en-US" sz="1600" dirty="0" smtClean="0"/>
              <a:t>在</a:t>
            </a:r>
            <a:r>
              <a:rPr lang="zh-CN" altLang="en-US" sz="1600" dirty="0"/>
              <a:t>计算前添加语句，检查 </a:t>
            </a:r>
            <a:r>
              <a:rPr lang="en-US" altLang="zh-CN" sz="1600" dirty="0"/>
              <a:t>n </a:t>
            </a:r>
            <a:r>
              <a:rPr lang="zh-CN" altLang="en-US" sz="1600" dirty="0"/>
              <a:t>是否为正整数。</a:t>
            </a:r>
          </a:p>
          <a:p>
            <a:pPr fontAlgn="base"/>
            <a:r>
              <a:rPr lang="en-US" altLang="zh-CN" sz="1600" dirty="0" smtClean="0"/>
              <a:t>3. </a:t>
            </a:r>
            <a:r>
              <a:rPr lang="zh-CN" altLang="en-US" sz="1600" dirty="0" smtClean="0"/>
              <a:t>测试</a:t>
            </a:r>
            <a:r>
              <a:rPr lang="zh-CN" altLang="en-US" sz="1600" dirty="0"/>
              <a:t>：</a:t>
            </a:r>
            <a:br>
              <a:rPr lang="zh-CN" altLang="en-US" sz="1600" dirty="0"/>
            </a:br>
            <a:r>
              <a:rPr lang="en-US" altLang="zh-CN" sz="1600" dirty="0"/>
              <a:t>p = imhotep2(7)</a:t>
            </a:r>
            <a:br>
              <a:rPr lang="en-US" altLang="zh-CN" sz="1600" dirty="0"/>
            </a:br>
            <a:r>
              <a:rPr lang="en-US" altLang="zh-CN" sz="1600" dirty="0"/>
              <a:t>p = imhotep2(7.3)</a:t>
            </a:r>
            <a:br>
              <a:rPr lang="en-US" altLang="zh-CN" sz="1600" dirty="0"/>
            </a:br>
            <a:r>
              <a:rPr lang="en-US" altLang="zh-CN" sz="1600" dirty="0"/>
              <a:t>p = imhotep2(-7)</a:t>
            </a:r>
          </a:p>
        </p:txBody>
      </p:sp>
      <p:sp>
        <p:nvSpPr>
          <p:cNvPr id="6" name="文本框 5">
            <a:extLst>
              <a:ext uri="{FF2B5EF4-FFF2-40B4-BE49-F238E27FC236}">
                <a16:creationId xmlns="" xmlns:a16="http://schemas.microsoft.com/office/drawing/2014/main" id="{7B8EB987-C805-44F3-9E29-D269C380DCAD}"/>
              </a:ext>
            </a:extLst>
          </p:cNvPr>
          <p:cNvSpPr txBox="1"/>
          <p:nvPr/>
        </p:nvSpPr>
        <p:spPr>
          <a:xfrm>
            <a:off x="527825" y="864173"/>
            <a:ext cx="2646878" cy="338554"/>
          </a:xfrm>
          <a:prstGeom prst="rect">
            <a:avLst/>
          </a:prstGeom>
          <a:noFill/>
        </p:spPr>
        <p:txBody>
          <a:bodyPr wrap="none" rtlCol="0">
            <a:spAutoFit/>
          </a:bodyPr>
          <a:lstStyle/>
          <a:p>
            <a:r>
              <a:rPr lang="zh-CN" altLang="en-US" sz="1600" dirty="0"/>
              <a:t>目标：练习用户自定义函数</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 xmlns:a16="http://schemas.microsoft.com/office/drawing/2014/main" id="{45EA5912-2108-2F2E-6802-30BA29596ED1}"/>
                  </a:ext>
                </a:extLst>
              </p:cNvPr>
              <p:cNvSpPr txBox="1"/>
              <p:nvPr/>
            </p:nvSpPr>
            <p:spPr>
              <a:xfrm>
                <a:off x="2022087" y="2692348"/>
                <a:ext cx="457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𝑛</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2</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𝑛</m:t>
                          </m:r>
                        </m:e>
                        <m:sup>
                          <m:r>
                            <a:rPr lang="en-US" i="0">
                              <a:latin typeface="Cambria Math" panose="02040503050406030204" pitchFamily="18" charset="0"/>
                            </a:rPr>
                            <m:t>2</m:t>
                          </m:r>
                        </m:sup>
                      </m:sSup>
                    </m:oMath>
                  </m:oMathPara>
                </a14:m>
                <a:endParaRPr lang="en-US" dirty="0"/>
              </a:p>
            </p:txBody>
          </p:sp>
        </mc:Choice>
        <mc:Fallback xmlns="">
          <p:sp>
            <p:nvSpPr>
              <p:cNvPr id="7" name="文本框 6">
                <a:extLst>
                  <a:ext uri="{FF2B5EF4-FFF2-40B4-BE49-F238E27FC236}">
                    <a16:creationId xmlns:a16="http://schemas.microsoft.com/office/drawing/2014/main" id="{45EA5912-2108-2F2E-6802-30BA29596ED1}"/>
                  </a:ext>
                </a:extLst>
              </p:cNvPr>
              <p:cNvSpPr txBox="1">
                <a:spLocks noRot="1" noChangeAspect="1" noMove="1" noResize="1" noEditPoints="1" noAdjustHandles="1" noChangeArrowheads="1" noChangeShapeType="1" noTextEdit="1"/>
              </p:cNvSpPr>
              <p:nvPr/>
            </p:nvSpPr>
            <p:spPr>
              <a:xfrm>
                <a:off x="2022087" y="2692348"/>
                <a:ext cx="4579434" cy="369332"/>
              </a:xfrm>
              <a:prstGeom prst="rect">
                <a:avLst/>
              </a:prstGeom>
              <a:blipFill>
                <a:blip r:embed="rId2"/>
                <a:stretch>
                  <a:fillRect/>
                </a:stretch>
              </a:blipFill>
            </p:spPr>
            <p:txBody>
              <a:bodyPr/>
              <a:lstStyle/>
              <a:p>
                <a:r>
                  <a:rPr lang="en-US">
                    <a:noFill/>
                  </a:rPr>
                  <a:t> </a:t>
                </a:r>
              </a:p>
            </p:txBody>
          </p:sp>
        </mc:Fallback>
      </mc:AlternateContent>
      <p:sp>
        <p:nvSpPr>
          <p:cNvPr id="8" name="文本框 7">
            <a:extLst>
              <a:ext uri="{FF2B5EF4-FFF2-40B4-BE49-F238E27FC236}">
                <a16:creationId xmlns="" xmlns:a16="http://schemas.microsoft.com/office/drawing/2014/main" id="{4F3A441A-4B35-53A7-A910-BFFC14104501}"/>
              </a:ext>
            </a:extLst>
          </p:cNvPr>
          <p:cNvSpPr txBox="1"/>
          <p:nvPr/>
        </p:nvSpPr>
        <p:spPr>
          <a:xfrm>
            <a:off x="569408" y="4393702"/>
            <a:ext cx="8054202" cy="338554"/>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imhotep2.mlx </a:t>
            </a:r>
          </a:p>
        </p:txBody>
      </p:sp>
    </p:spTree>
    <p:extLst>
      <p:ext uri="{BB962C8B-B14F-4D97-AF65-F5344CB8AC3E}">
        <p14:creationId xmlns:p14="http://schemas.microsoft.com/office/powerpoint/2010/main" val="11477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D46E206-7834-337B-E51C-20A2CFFAED6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66003DE4-73CF-82DE-5663-F7C27486ACC1}"/>
              </a:ext>
            </a:extLst>
          </p:cNvPr>
          <p:cNvSpPr>
            <a:spLocks noGrp="1"/>
          </p:cNvSpPr>
          <p:nvPr>
            <p:ph type="title"/>
          </p:nvPr>
        </p:nvSpPr>
        <p:spPr/>
        <p:txBody>
          <a:bodyPr/>
          <a:lstStyle/>
          <a:p>
            <a:r>
              <a:rPr lang="en-GB" dirty="0">
                <a:latin typeface="+mn-lt"/>
                <a:ea typeface="+mn-ea"/>
                <a:cs typeface="+mn-ea"/>
                <a:sym typeface="+mn-lt"/>
              </a:rPr>
              <a:t>6. </a:t>
            </a:r>
            <a:r>
              <a:rPr lang="en-GB" dirty="0" smtClean="0">
                <a:latin typeface="+mn-lt"/>
                <a:ea typeface="+mn-ea"/>
                <a:cs typeface="+mn-ea"/>
                <a:sym typeface="+mn-lt"/>
              </a:rPr>
              <a:t>3</a:t>
            </a:r>
            <a:r>
              <a:rPr lang="zh-CN" altLang="en-US" dirty="0">
                <a:cs typeface="+mn-ea"/>
                <a:sym typeface="+mn-lt"/>
              </a:rPr>
              <a:t>实验</a:t>
            </a:r>
            <a:endParaRPr lang="en-GB" dirty="0">
              <a:latin typeface="+mn-lt"/>
              <a:ea typeface="+mn-ea"/>
              <a:cs typeface="+mn-ea"/>
              <a:sym typeface="+mn-lt"/>
            </a:endParaRPr>
          </a:p>
        </p:txBody>
      </p:sp>
      <p:sp>
        <p:nvSpPr>
          <p:cNvPr id="5" name="文本框 4">
            <a:extLst>
              <a:ext uri="{FF2B5EF4-FFF2-40B4-BE49-F238E27FC236}">
                <a16:creationId xmlns="" xmlns:a16="http://schemas.microsoft.com/office/drawing/2014/main" id="{19E56B3D-9EEF-92E7-F067-2E183F6B23A3}"/>
              </a:ext>
            </a:extLst>
          </p:cNvPr>
          <p:cNvSpPr txBox="1"/>
          <p:nvPr/>
        </p:nvSpPr>
        <p:spPr>
          <a:xfrm>
            <a:off x="527825" y="1360940"/>
            <a:ext cx="8251903" cy="861774"/>
          </a:xfrm>
          <a:prstGeom prst="rect">
            <a:avLst/>
          </a:prstGeom>
          <a:noFill/>
        </p:spPr>
        <p:txBody>
          <a:bodyPr wrap="square" rtlCol="0">
            <a:spAutoFit/>
          </a:bodyPr>
          <a:lstStyle/>
          <a:p>
            <a:pPr fontAlgn="base"/>
            <a:r>
              <a:rPr lang="zh-CN" altLang="en-US" sz="1600" dirty="0"/>
              <a:t>内容：</a:t>
            </a:r>
          </a:p>
          <a:p>
            <a:pPr fontAlgn="base"/>
            <a:r>
              <a:rPr lang="en-US" altLang="zh-CN" sz="1600" dirty="0" smtClean="0"/>
              <a:t>1. </a:t>
            </a:r>
            <a:r>
              <a:rPr lang="zh-CN" altLang="en-US" sz="1600" dirty="0" smtClean="0"/>
              <a:t>创建 </a:t>
            </a:r>
            <a:r>
              <a:rPr lang="en-US" altLang="zh-CN" sz="1600" dirty="0"/>
              <a:t>MATLAB </a:t>
            </a:r>
            <a:r>
              <a:rPr lang="zh-CN" altLang="en-US" sz="1600" dirty="0"/>
              <a:t>函数 </a:t>
            </a:r>
            <a:r>
              <a:rPr lang="en-US" altLang="zh-CN" sz="1600" dirty="0" err="1"/>
              <a:t>who_is_bigger</a:t>
            </a:r>
            <a:r>
              <a:rPr lang="zh-CN" altLang="en-US" sz="1600" dirty="0"/>
              <a:t>，输入两个参数 </a:t>
            </a:r>
            <a:r>
              <a:rPr lang="en-US" altLang="zh-CN" sz="1600" dirty="0"/>
              <a:t>a</a:t>
            </a:r>
            <a:r>
              <a:rPr lang="zh-CN" altLang="en-US" sz="1600" dirty="0"/>
              <a:t>、</a:t>
            </a:r>
            <a:r>
              <a:rPr lang="en-US" altLang="zh-CN" sz="1600" dirty="0"/>
              <a:t>b</a:t>
            </a:r>
            <a:r>
              <a:rPr lang="zh-CN" altLang="en-US" sz="1600" dirty="0"/>
              <a:t>，返回较大者。</a:t>
            </a:r>
          </a:p>
          <a:p>
            <a:pPr fontAlgn="base"/>
            <a:r>
              <a:rPr lang="en-US" altLang="zh-CN" sz="1600" dirty="0" smtClean="0"/>
              <a:t>2. </a:t>
            </a:r>
            <a:r>
              <a:rPr lang="zh-CN" altLang="en-US" sz="1600" dirty="0" smtClean="0"/>
              <a:t>测试 </a:t>
            </a:r>
            <a:r>
              <a:rPr lang="en-US" altLang="zh-CN" sz="1600" dirty="0" err="1"/>
              <a:t>who_is_bigger</a:t>
            </a:r>
            <a:r>
              <a:rPr lang="en-US" altLang="zh-CN" sz="1600" dirty="0"/>
              <a:t>(2, 3)</a:t>
            </a:r>
          </a:p>
        </p:txBody>
      </p:sp>
      <p:sp>
        <p:nvSpPr>
          <p:cNvPr id="6" name="文本框 5">
            <a:extLst>
              <a:ext uri="{FF2B5EF4-FFF2-40B4-BE49-F238E27FC236}">
                <a16:creationId xmlns="" xmlns:a16="http://schemas.microsoft.com/office/drawing/2014/main" id="{02998DE2-0B78-8AC4-D373-751D637896C4}"/>
              </a:ext>
            </a:extLst>
          </p:cNvPr>
          <p:cNvSpPr txBox="1"/>
          <p:nvPr/>
        </p:nvSpPr>
        <p:spPr>
          <a:xfrm>
            <a:off x="527825" y="864173"/>
            <a:ext cx="2852063" cy="338554"/>
          </a:xfrm>
          <a:prstGeom prst="rect">
            <a:avLst/>
          </a:prstGeom>
          <a:noFill/>
        </p:spPr>
        <p:txBody>
          <a:bodyPr wrap="none" rtlCol="0">
            <a:spAutoFit/>
          </a:bodyPr>
          <a:lstStyle/>
          <a:p>
            <a:r>
              <a:rPr lang="zh-CN" altLang="en-US" sz="1600" dirty="0"/>
              <a:t>目标：练习可变数量参数函数</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 xmlns:a16="http://schemas.microsoft.com/office/drawing/2014/main" id="{BBBDED52-1972-20DC-5887-B6F4CD5B36E0}"/>
              </a:ext>
            </a:extLst>
          </p:cNvPr>
          <p:cNvSpPr txBox="1"/>
          <p:nvPr/>
        </p:nvSpPr>
        <p:spPr>
          <a:xfrm>
            <a:off x="544899" y="3156056"/>
            <a:ext cx="8054202" cy="830997"/>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a:t>
            </a:r>
            <a:r>
              <a:rPr lang="en-US" sz="1600" dirty="0" err="1">
                <a:solidFill>
                  <a:schemeClr val="tx2"/>
                </a:solidFill>
              </a:rPr>
              <a:t>who_is_bigger.m</a:t>
            </a:r>
            <a:endParaRPr lang="en-US" sz="1600" dirty="0">
              <a:solidFill>
                <a:schemeClr val="tx2"/>
              </a:solidFill>
            </a:endParaRPr>
          </a:p>
          <a:p>
            <a:endParaRPr lang="en-US" sz="1600" dirty="0">
              <a:solidFill>
                <a:schemeClr val="tx2"/>
              </a:solidFill>
            </a:endParaRPr>
          </a:p>
          <a:p>
            <a:r>
              <a:rPr lang="en-US" sz="1600" dirty="0" err="1">
                <a:solidFill>
                  <a:schemeClr val="tx2"/>
                </a:solidFill>
              </a:rPr>
              <a:t>who_is_bigger</a:t>
            </a:r>
            <a:r>
              <a:rPr lang="en-US" sz="1600" dirty="0">
                <a:solidFill>
                  <a:schemeClr val="tx2"/>
                </a:solidFill>
              </a:rPr>
              <a:t> (</a:t>
            </a:r>
            <a:r>
              <a:rPr lang="en-US" altLang="zh-CN" sz="1600" dirty="0">
                <a:solidFill>
                  <a:schemeClr val="tx2"/>
                </a:solidFill>
              </a:rPr>
              <a:t>2, 3)</a:t>
            </a:r>
            <a:endParaRPr lang="en-US" sz="1600" dirty="0">
              <a:solidFill>
                <a:schemeClr val="tx2"/>
              </a:solidFill>
            </a:endParaRPr>
          </a:p>
        </p:txBody>
      </p:sp>
    </p:spTree>
    <p:extLst>
      <p:ext uri="{BB962C8B-B14F-4D97-AF65-F5344CB8AC3E}">
        <p14:creationId xmlns:p14="http://schemas.microsoft.com/office/powerpoint/2010/main" val="166911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D4EEA03-93EE-4C29-AF26-9AB4833AF55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145E767-D455-175A-6B93-8BAFBCB0F289}"/>
              </a:ext>
            </a:extLst>
          </p:cNvPr>
          <p:cNvSpPr>
            <a:spLocks noGrp="1"/>
          </p:cNvSpPr>
          <p:nvPr>
            <p:ph type="title"/>
          </p:nvPr>
        </p:nvSpPr>
        <p:spPr>
          <a:xfrm>
            <a:off x="304800" y="245538"/>
            <a:ext cx="8727688" cy="406395"/>
          </a:xfrm>
        </p:spPr>
        <p:txBody>
          <a:bodyPr/>
          <a:lstStyle/>
          <a:p>
            <a:pPr algn="l"/>
            <a:r>
              <a:rPr lang="en-GB" dirty="0">
                <a:latin typeface="+mn-lt"/>
                <a:ea typeface="+mn-ea"/>
                <a:cs typeface="+mn-ea"/>
                <a:sym typeface="+mn-lt"/>
              </a:rPr>
              <a:t>6. 4 </a:t>
            </a:r>
            <a:r>
              <a:rPr lang="zh-CN" altLang="en-US" dirty="0">
                <a:latin typeface="+mn-lt"/>
                <a:ea typeface="+mn-ea"/>
                <a:cs typeface="+mn-ea"/>
                <a:sym typeface="+mn-lt"/>
              </a:rPr>
              <a:t>实验</a:t>
            </a:r>
            <a:endParaRPr lang="en-GB" dirty="0">
              <a:latin typeface="+mn-lt"/>
              <a:ea typeface="+mn-ea"/>
              <a:cs typeface="+mn-ea"/>
              <a:sym typeface="+mn-lt"/>
            </a:endParaRPr>
          </a:p>
        </p:txBody>
      </p:sp>
      <p:sp>
        <p:nvSpPr>
          <p:cNvPr id="5" name="文本框 4">
            <a:extLst>
              <a:ext uri="{FF2B5EF4-FFF2-40B4-BE49-F238E27FC236}">
                <a16:creationId xmlns="" xmlns:mc="http://schemas.openxmlformats.org/markup-compatibility/2006" xmlns:a14="http://schemas.microsoft.com/office/drawing/2010/main" xmlns:a16="http://schemas.microsoft.com/office/drawing/2014/main" id="{9AAD5252-111B-C04B-A294-AE3730227A3F}"/>
              </a:ext>
            </a:extLst>
          </p:cNvPr>
          <p:cNvSpPr txBox="1"/>
          <p:nvPr/>
        </p:nvSpPr>
        <p:spPr>
          <a:xfrm>
            <a:off x="527825" y="1360940"/>
            <a:ext cx="8251903" cy="584775"/>
          </a:xfrm>
          <a:prstGeom prst="rect">
            <a:avLst/>
          </a:prstGeom>
          <a:noFill/>
        </p:spPr>
        <p:txBody>
          <a:bodyPr wrap="square" rtlCol="0">
            <a:spAutoFit/>
          </a:bodyPr>
          <a:lstStyle/>
          <a:p>
            <a:pPr fontAlgn="base"/>
            <a:r>
              <a:rPr lang="zh-CN" altLang="en-US" sz="1600" dirty="0"/>
              <a:t>内容：</a:t>
            </a:r>
          </a:p>
          <a:p>
            <a:pPr fontAlgn="base"/>
            <a:r>
              <a:rPr lang="zh-CN" altLang="en-US" sz="1600" dirty="0"/>
              <a:t>使用匿名函数计算 </a:t>
            </a:r>
            <a:r>
              <a:rPr lang="en-US" altLang="zh-CN" sz="1600" dirty="0"/>
              <a:t>x² </a:t>
            </a:r>
            <a:r>
              <a:rPr lang="zh-CN" altLang="en-US" sz="1600" dirty="0"/>
              <a:t>在 </a:t>
            </a:r>
            <a:r>
              <a:rPr lang="en-US" altLang="zh-CN" sz="1600" dirty="0"/>
              <a:t>0 </a:t>
            </a:r>
            <a:r>
              <a:rPr lang="zh-CN" altLang="en-US" sz="1600" dirty="0"/>
              <a:t>到 </a:t>
            </a:r>
            <a:r>
              <a:rPr lang="en-US" altLang="zh-CN" sz="1600" dirty="0"/>
              <a:t>1 </a:t>
            </a:r>
            <a:r>
              <a:rPr lang="zh-CN" altLang="en-US" sz="1600" dirty="0"/>
              <a:t>上的积分。</a:t>
            </a:r>
          </a:p>
        </p:txBody>
      </p:sp>
      <p:sp>
        <p:nvSpPr>
          <p:cNvPr id="6" name="文本框 5">
            <a:extLst>
              <a:ext uri="{FF2B5EF4-FFF2-40B4-BE49-F238E27FC236}">
                <a16:creationId xmlns="" xmlns:a16="http://schemas.microsoft.com/office/drawing/2014/main" id="{F9388E38-D429-4FE1-4CD9-EEF7106F4F22}"/>
              </a:ext>
            </a:extLst>
          </p:cNvPr>
          <p:cNvSpPr txBox="1"/>
          <p:nvPr/>
        </p:nvSpPr>
        <p:spPr>
          <a:xfrm>
            <a:off x="527825" y="955208"/>
            <a:ext cx="3057247" cy="338554"/>
          </a:xfrm>
          <a:prstGeom prst="rect">
            <a:avLst/>
          </a:prstGeom>
          <a:noFill/>
        </p:spPr>
        <p:txBody>
          <a:bodyPr wrap="none" rtlCol="0">
            <a:spAutoFit/>
          </a:bodyPr>
          <a:lstStyle/>
          <a:p>
            <a:r>
              <a:rPr lang="zh-CN" altLang="en-US" sz="1600" dirty="0"/>
              <a:t>目标：练习匿名函数与函数句柄</a:t>
            </a:r>
            <a:endParaRPr lang="en-US" sz="1600" dirty="0">
              <a:solidFill>
                <a:schemeClr val="tx2"/>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 xmlns:a16="http://schemas.microsoft.com/office/drawing/2014/main" id="{45B3018D-CA04-B7CE-2F38-27E4DC00FD4B}"/>
              </a:ext>
            </a:extLst>
          </p:cNvPr>
          <p:cNvSpPr txBox="1"/>
          <p:nvPr/>
        </p:nvSpPr>
        <p:spPr>
          <a:xfrm>
            <a:off x="470558" y="2571750"/>
            <a:ext cx="8054202" cy="338554"/>
          </a:xfrm>
          <a:prstGeom prst="rect">
            <a:avLst/>
          </a:prstGeom>
          <a:solidFill>
            <a:schemeClr val="accent3">
              <a:lumMod val="60000"/>
              <a:lumOff val="40000"/>
            </a:schemeClr>
          </a:solidFill>
        </p:spPr>
        <p:txBody>
          <a:bodyPr wrap="square" rtlCol="0">
            <a:spAutoFit/>
          </a:bodyPr>
          <a:lstStyle/>
          <a:p>
            <a:r>
              <a:rPr lang="fr-FR" sz="1600" b="0" i="0" dirty="0">
                <a:solidFill>
                  <a:srgbClr val="212121"/>
                </a:solidFill>
                <a:effectLst/>
                <a:latin typeface="Menlo"/>
              </a:rPr>
              <a:t>q = </a:t>
            </a:r>
            <a:r>
              <a:rPr lang="fr-FR" sz="1600" b="0" i="0" dirty="0" err="1">
                <a:solidFill>
                  <a:srgbClr val="212121"/>
                </a:solidFill>
                <a:effectLst/>
                <a:latin typeface="Menlo"/>
              </a:rPr>
              <a:t>integral</a:t>
            </a:r>
            <a:r>
              <a:rPr lang="fr-FR" sz="1600" b="0" i="0" dirty="0">
                <a:solidFill>
                  <a:srgbClr val="212121"/>
                </a:solidFill>
                <a:effectLst/>
                <a:latin typeface="Menlo"/>
              </a:rPr>
              <a:t>(@(x) x.^2,0,1);</a:t>
            </a:r>
          </a:p>
        </p:txBody>
      </p:sp>
      <p:sp>
        <p:nvSpPr>
          <p:cNvPr id="4" name="文本框 3">
            <a:extLst>
              <a:ext uri="{FF2B5EF4-FFF2-40B4-BE49-F238E27FC236}">
                <a16:creationId xmlns="" xmlns:a16="http://schemas.microsoft.com/office/drawing/2014/main" id="{45BFDF89-602F-A7D9-D4EC-1B2671DEFDD9}"/>
              </a:ext>
            </a:extLst>
          </p:cNvPr>
          <p:cNvSpPr txBox="1"/>
          <p:nvPr/>
        </p:nvSpPr>
        <p:spPr>
          <a:xfrm>
            <a:off x="470558" y="4691621"/>
            <a:ext cx="4358053" cy="276999"/>
          </a:xfrm>
          <a:prstGeom prst="rect">
            <a:avLst/>
          </a:prstGeom>
          <a:noFill/>
        </p:spPr>
        <p:txBody>
          <a:bodyPr wrap="none" rtlCol="0">
            <a:spAutoFit/>
          </a:bodyPr>
          <a:lstStyle/>
          <a:p>
            <a:r>
              <a:rPr lang="en-US" sz="1200" dirty="0">
                <a:solidFill>
                  <a:schemeClr val="tx2"/>
                </a:solidFill>
              </a:rPr>
              <a:t>https://ww2.mathworks.cn/help/matlab/ref/function_handle.html</a:t>
            </a:r>
          </a:p>
        </p:txBody>
      </p:sp>
    </p:spTree>
    <p:extLst>
      <p:ext uri="{BB962C8B-B14F-4D97-AF65-F5344CB8AC3E}">
        <p14:creationId xmlns:p14="http://schemas.microsoft.com/office/powerpoint/2010/main" val="248258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3578</TotalTime>
  <Words>345</Words>
  <Application>Microsoft Office PowerPoint</Application>
  <PresentationFormat>全屏显示(16:9)</PresentationFormat>
  <Paragraphs>50</Paragraphs>
  <Slides>6</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vt:i4>
      </vt:variant>
    </vt:vector>
  </HeadingPairs>
  <TitlesOfParts>
    <vt:vector size="16" baseType="lpstr">
      <vt:lpstr>Menlo</vt:lpstr>
      <vt:lpstr>宋体</vt:lpstr>
      <vt:lpstr>Microsoft YaHei</vt:lpstr>
      <vt:lpstr>Arial</vt:lpstr>
      <vt:lpstr>Calibri</vt:lpstr>
      <vt:lpstr>Cambria Math</vt:lpstr>
      <vt:lpstr>Times New Roman</vt:lpstr>
      <vt:lpstr>Wingdings</vt:lpstr>
      <vt:lpstr>PPP</vt:lpstr>
      <vt:lpstr>Visio</vt:lpstr>
      <vt:lpstr>MATLAB 基础实验手册</vt:lpstr>
      <vt:lpstr>为什么需要函数</vt:lpstr>
      <vt:lpstr>6. 1 实验</vt:lpstr>
      <vt:lpstr>6. 2 实验</vt:lpstr>
      <vt:lpstr>6. 3实验</vt:lpstr>
      <vt:lpstr>6. 4 实验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939</cp:revision>
  <cp:lastPrinted>2020-10-12T18:10:00Z</cp:lastPrinted>
  <dcterms:created xsi:type="dcterms:W3CDTF">2014-03-23T18:36:00Z</dcterms:created>
  <dcterms:modified xsi:type="dcterms:W3CDTF">2025-11-11T03:20:10Z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